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Economica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conomica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conomica-italic.fntdata"/><Relationship Id="rId30" Type="http://schemas.openxmlformats.org/officeDocument/2006/relationships/font" Target="fonts/Economica-bold.fntdata"/><Relationship Id="rId11" Type="http://schemas.openxmlformats.org/officeDocument/2006/relationships/slide" Target="slides/slide6.xml"/><Relationship Id="rId33" Type="http://schemas.openxmlformats.org/officeDocument/2006/relationships/font" Target="fonts/OpenSans-regular.fntdata"/><Relationship Id="rId10" Type="http://schemas.openxmlformats.org/officeDocument/2006/relationships/slide" Target="slides/slide5.xml"/><Relationship Id="rId32" Type="http://schemas.openxmlformats.org/officeDocument/2006/relationships/font" Target="fonts/Economica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italic.fntdata"/><Relationship Id="rId12" Type="http://schemas.openxmlformats.org/officeDocument/2006/relationships/slide" Target="slides/slide7.xml"/><Relationship Id="rId34" Type="http://schemas.openxmlformats.org/officeDocument/2006/relationships/font" Target="fonts/OpenSans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bc27490bd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bc27490bd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bc27490bd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bc27490bd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bc27490bd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bc27490bd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bc27490bd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bc27490bd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bc27490b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bc27490b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bc27490bd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bc27490bd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bbffcab02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bbffcab02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bc27490bd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bc27490bd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bbffcab02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bbffcab02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bc29373c3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bc29373c3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bbffcab02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bbffcab02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bc27490bd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bc27490bd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bc29373c3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bc29373c3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bc29373c38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bc29373c3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bc29373c38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bc29373c3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bc159d0a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bc159d0a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bbffcab02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bbffcab02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bbffcab02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bbffcab02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bbffcab02a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bbffcab02a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bc159d0a90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bc159d0a90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bc159d0a9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bc159d0a9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bc27490bd9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bc27490bd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asahi417/wikiart-image-dataset" TargetMode="External"/><Relationship Id="rId4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cleardusk/3DDFA_V2.git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rive.google.com/drive/folders/1-yMU9guWl4pLbCeqsbxAZKSxJJXIm5Gq?usp=share_link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Recognition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Style Recognition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323985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Nora(Tianyang) Han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Keyu Lu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2255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Perplexity = 28</a:t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8728" y="725300"/>
            <a:ext cx="5920051" cy="37759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462375" y="1195100"/>
            <a:ext cx="2561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From this graph based on our analysis matrices, we can see that the work of Fernando Botero is less similar to the two other artists: Manet and Kahlo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Perplexity = 60</a:t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225225"/>
            <a:ext cx="3284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</a:t>
            </a:r>
            <a:r>
              <a:rPr lang="en"/>
              <a:t>comparison</a:t>
            </a:r>
            <a:r>
              <a:rPr lang="en"/>
              <a:t> between Manet and Botero with a higher perplexity number helps us see a way to </a:t>
            </a:r>
            <a:r>
              <a:rPr lang="en"/>
              <a:t>further demonstrate the strong</a:t>
            </a:r>
            <a:r>
              <a:rPr lang="en"/>
              <a:t> </a:t>
            </a:r>
            <a:r>
              <a:rPr lang="en"/>
              <a:t>differentiation in </a:t>
            </a:r>
            <a:r>
              <a:rPr lang="en"/>
              <a:t>the artistic style of Manet and Botero’s portrait art</a:t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0675" y="1272152"/>
            <a:ext cx="5111426" cy="3260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Perplexity = 25, each artists with </a:t>
            </a:r>
            <a:r>
              <a:rPr lang="en"/>
              <a:t>50 faces</a:t>
            </a:r>
            <a:r>
              <a:rPr lang="en"/>
              <a:t> plotted </a:t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4826" y="1225600"/>
            <a:ext cx="5267473" cy="335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225225"/>
            <a:ext cx="3284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This comparison between Kahlo and Botero with perplexity 25 and equal yet smaller set of data of 50 faces, this helps us see a </a:t>
            </a:r>
            <a:r>
              <a:rPr lang="en"/>
              <a:t>comparison</a:t>
            </a:r>
            <a:r>
              <a:rPr lang="en"/>
              <a:t> of data plotting between different data sizes in our implementation of </a:t>
            </a:r>
            <a:r>
              <a:rPr lang="en"/>
              <a:t>t-SNE plotting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162925" y="3058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Perplexity = 25</a:t>
            </a:r>
            <a:endParaRPr/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2914" y="916175"/>
            <a:ext cx="5669374" cy="3766999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/>
        </p:nvSpPr>
        <p:spPr>
          <a:xfrm>
            <a:off x="162925" y="1353775"/>
            <a:ext cx="3000000" cy="26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This 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comparison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shows Botero as an artist show strong different style with least overlapping plotting while having the two impressionists Manet and Gauguin share way more overlapped area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Perplexity = 25</a:t>
            </a:r>
            <a:endParaRPr/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3112" y="661713"/>
            <a:ext cx="5749277" cy="382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6"/>
          <p:cNvSpPr txBox="1"/>
          <p:nvPr/>
        </p:nvSpPr>
        <p:spPr>
          <a:xfrm>
            <a:off x="203100" y="1147225"/>
            <a:ext cx="3000000" cy="33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This comparison continues to show Botero as an artist with strong different style among all other artists and some artists are showing a greater 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span in their artistic styles than the others with less clustered art works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Perplexity = 25</a:t>
            </a:r>
            <a:endParaRPr/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4863" y="944375"/>
            <a:ext cx="5527427" cy="367267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 txBox="1"/>
          <p:nvPr/>
        </p:nvSpPr>
        <p:spPr>
          <a:xfrm>
            <a:off x="203100" y="11472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7"/>
          <p:cNvSpPr txBox="1"/>
          <p:nvPr/>
        </p:nvSpPr>
        <p:spPr>
          <a:xfrm>
            <a:off x="311700" y="1406425"/>
            <a:ext cx="30000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t-SNE plotting of Manet, 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Botero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and Kahlo with 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perplexity</a:t>
            </a:r>
            <a:r>
              <a:rPr lang="en"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= 25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Perplexity = 25</a:t>
            </a:r>
            <a:endParaRPr/>
          </a:p>
        </p:txBody>
      </p:sp>
      <p:sp>
        <p:nvSpPr>
          <p:cNvPr id="168" name="Google Shape;168;p28"/>
          <p:cNvSpPr txBox="1"/>
          <p:nvPr>
            <p:ph idx="1" type="body"/>
          </p:nvPr>
        </p:nvSpPr>
        <p:spPr>
          <a:xfrm>
            <a:off x="311700" y="1225225"/>
            <a:ext cx="28620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t-SNE plotting of Manet, Botero and Fragonard with perplexity = 25</a:t>
            </a:r>
            <a:endParaRPr/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3827" y="708238"/>
            <a:ext cx="5609201" cy="372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Perplexity = 40</a:t>
            </a:r>
            <a:endParaRPr/>
          </a:p>
        </p:txBody>
      </p:sp>
      <p:sp>
        <p:nvSpPr>
          <p:cNvPr id="175" name="Google Shape;175;p29"/>
          <p:cNvSpPr txBox="1"/>
          <p:nvPr>
            <p:ph idx="1" type="body"/>
          </p:nvPr>
        </p:nvSpPr>
        <p:spPr>
          <a:xfrm>
            <a:off x="311700" y="1225225"/>
            <a:ext cx="27825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t-SNE plotting of Manet, Botero and Borovikovsky with perplexity = 40 where we can see the strongest difference in style between Botero and Borovikovsky</a:t>
            </a:r>
            <a:endParaRPr/>
          </a:p>
        </p:txBody>
      </p:sp>
      <p:pic>
        <p:nvPicPr>
          <p:cNvPr id="176" name="Google Shape;17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2738" y="708125"/>
            <a:ext cx="5609574" cy="372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0"/>
          <p:cNvSpPr txBox="1"/>
          <p:nvPr>
            <p:ph type="title"/>
          </p:nvPr>
        </p:nvSpPr>
        <p:spPr>
          <a:xfrm>
            <a:off x="120825" y="8171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Perplexity 15</a:t>
            </a:r>
            <a:endParaRPr/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3875" y="1275825"/>
            <a:ext cx="4981351" cy="319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0"/>
          <p:cNvSpPr txBox="1"/>
          <p:nvPr>
            <p:ph type="title"/>
          </p:nvPr>
        </p:nvSpPr>
        <p:spPr>
          <a:xfrm>
            <a:off x="120825" y="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Comparison</a:t>
            </a:r>
            <a:r>
              <a:rPr lang="en"/>
              <a:t> between artists and natural faces</a:t>
            </a:r>
            <a:endParaRPr/>
          </a:p>
        </p:txBody>
      </p:sp>
      <p:sp>
        <p:nvSpPr>
          <p:cNvPr id="184" name="Google Shape;184;p30"/>
          <p:cNvSpPr txBox="1"/>
          <p:nvPr>
            <p:ph idx="1" type="body"/>
          </p:nvPr>
        </p:nvSpPr>
        <p:spPr>
          <a:xfrm>
            <a:off x="311700" y="1789500"/>
            <a:ext cx="27825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t-SNE plotting of Kahlo, Botero, Vodkin, Borovikovsky and natural faces with perplexity = 15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on </a:t>
            </a:r>
            <a:r>
              <a:rPr lang="en"/>
              <a:t>comparison</a:t>
            </a:r>
            <a:r>
              <a:rPr lang="en"/>
              <a:t> included natural faces</a:t>
            </a:r>
            <a:endParaRPr/>
          </a:p>
        </p:txBody>
      </p:sp>
      <p:sp>
        <p:nvSpPr>
          <p:cNvPr id="190" name="Google Shape;190;p3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Since in the </a:t>
            </a:r>
            <a:r>
              <a:rPr lang="en"/>
              <a:t>training</a:t>
            </a:r>
            <a:r>
              <a:rPr lang="en"/>
              <a:t> of dataset, we intentionally picked the natural faces dataset to be 21 year old characters that covers 188 faces in White, Asian and Black characters, thus: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closer the correlation of similarity is </a:t>
            </a:r>
            <a:r>
              <a:rPr lang="en"/>
              <a:t>between</a:t>
            </a:r>
            <a:r>
              <a:rPr lang="en"/>
              <a:t> an artist’s dataset and the natural faces dataset, the more likely the artist is from a relatively more realistic in terms of </a:t>
            </a:r>
            <a:r>
              <a:rPr lang="en"/>
              <a:t>being photogenic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more clustered a specific cluster is, the more racially homogenized this artist’s characters are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(Painting)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261475" y="1476375"/>
            <a:ext cx="3887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https://github.com/asahi417/wikiart-image-dataset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For paintings, we are using the WikiArt imageset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9100" y="791012"/>
            <a:ext cx="4551627" cy="3561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Experiment Implications</a:t>
            </a:r>
            <a:endParaRPr/>
          </a:p>
        </p:txBody>
      </p:sp>
      <p:sp>
        <p:nvSpPr>
          <p:cNvPr id="196" name="Google Shape;196;p32"/>
          <p:cNvSpPr txBox="1"/>
          <p:nvPr>
            <p:ph idx="1" type="body"/>
          </p:nvPr>
        </p:nvSpPr>
        <p:spPr>
          <a:xfrm>
            <a:off x="70325" y="1225225"/>
            <a:ext cx="8762100" cy="37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Botero has a very unique artistic styles that differentiate clearly from almost every other style of art from a historical period, which make sense since Botero’s character are artistically coherent in primitivism art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Compared to Botero and Kahlo, most of the artists are from a period where their work are racially focused on white characters; and all artists from a more ancient data set has their characters mainly white character, which makes the data more racially homogenized and therefore creates denser plotting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Unless the artist’s has a coherently not too realistic style of </a:t>
            </a:r>
            <a:r>
              <a:rPr lang="en"/>
              <a:t>portraits</a:t>
            </a:r>
            <a:r>
              <a:rPr lang="en"/>
              <a:t> or the artist’s choice of race is relatively more diverse or different from the rules from the past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Interesting observation: most paintings we looked at did not overlap with a small cluster of </a:t>
            </a:r>
            <a:r>
              <a:rPr lang="en"/>
              <a:t>natural</a:t>
            </a:r>
            <a:r>
              <a:rPr lang="en"/>
              <a:t> faces(slide 18), it could be potentially used to understand the styles of the artists we selected.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 txBox="1"/>
          <p:nvPr>
            <p:ph type="title"/>
          </p:nvPr>
        </p:nvSpPr>
        <p:spPr>
          <a:xfrm>
            <a:off x="311700" y="3360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Next Step</a:t>
            </a:r>
            <a:endParaRPr/>
          </a:p>
        </p:txBody>
      </p:sp>
      <p:sp>
        <p:nvSpPr>
          <p:cNvPr id="202" name="Google Shape;202;p3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Our next step would be to use Machine Learning to do our second stream</a:t>
            </a:r>
            <a:endParaRPr/>
          </a:p>
        </p:txBody>
      </p:sp>
      <p:pic>
        <p:nvPicPr>
          <p:cNvPr id="203" name="Google Shape;203;p33"/>
          <p:cNvPicPr preferRelativeResize="0"/>
          <p:nvPr/>
        </p:nvPicPr>
        <p:blipFill rotWithShape="1">
          <a:blip r:embed="rId3">
            <a:alphaModFix/>
          </a:blip>
          <a:srcRect b="11158" l="0" r="2761" t="0"/>
          <a:stretch/>
        </p:blipFill>
        <p:spPr>
          <a:xfrm>
            <a:off x="311698" y="2105900"/>
            <a:ext cx="7659275" cy="261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3"/>
          <p:cNvSpPr/>
          <p:nvPr/>
        </p:nvSpPr>
        <p:spPr>
          <a:xfrm>
            <a:off x="6799675" y="2390925"/>
            <a:ext cx="1508400" cy="1079700"/>
          </a:xfrm>
          <a:prstGeom prst="wedgeRoundRectCallout">
            <a:avLst>
              <a:gd fmla="val -21748" name="adj1"/>
              <a:gd fmla="val 69538" name="adj2"/>
              <a:gd fmla="val 0" name="adj3"/>
            </a:avLst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6FA8DC"/>
                </a:solidFill>
                <a:latin typeface="Economica"/>
                <a:ea typeface="Economica"/>
                <a:cs typeface="Economica"/>
                <a:sym typeface="Economica"/>
              </a:rPr>
              <a:t>We will be </a:t>
            </a:r>
            <a:r>
              <a:rPr b="1" lang="en" sz="1600">
                <a:solidFill>
                  <a:srgbClr val="6FA8DC"/>
                </a:solidFill>
                <a:latin typeface="Economica"/>
                <a:ea typeface="Economica"/>
                <a:cs typeface="Economica"/>
                <a:sym typeface="Economica"/>
              </a:rPr>
              <a:t>focusing</a:t>
            </a:r>
            <a:r>
              <a:rPr b="1" lang="en" sz="1600">
                <a:solidFill>
                  <a:srgbClr val="6FA8DC"/>
                </a:solidFill>
                <a:latin typeface="Economica"/>
                <a:ea typeface="Economica"/>
                <a:cs typeface="Economica"/>
                <a:sym typeface="Economica"/>
              </a:rPr>
              <a:t> on this stream as our next step</a:t>
            </a:r>
            <a:endParaRPr b="1" sz="1600">
              <a:solidFill>
                <a:srgbClr val="6FA8DC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to do next:</a:t>
            </a:r>
            <a:endParaRPr/>
          </a:p>
        </p:txBody>
      </p:sp>
      <p:sp>
        <p:nvSpPr>
          <p:cNvPr id="210" name="Google Shape;210;p3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</a:t>
            </a:r>
            <a:r>
              <a:rPr lang="en"/>
              <a:t>want to try distinguishing different faces of the paintings using machine learning methods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We are planning on starting by dividing each dataset at a 8:2 ratio as for training and testing in our implementation for the second stream of our implementation.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We will select facial features from the dataset, determine importance of each feature, learning similarities between portrait pairs and compare the result after training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:)</a:t>
            </a:r>
            <a:endParaRPr/>
          </a:p>
        </p:txBody>
      </p:sp>
      <p:sp>
        <p:nvSpPr>
          <p:cNvPr id="216" name="Google Shape;216;p3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 (Natural Faces)</a:t>
            </a:r>
            <a:endParaRPr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225225"/>
            <a:ext cx="37470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https://susanqq.github.io/UTKFace/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For natural faces, we chose to use images that include characters between age of  20-22, the dataset we chose are mostly 21 years old.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1600" y="858638"/>
            <a:ext cx="4260300" cy="34262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Design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b="11158" l="0" r="2761" t="0"/>
          <a:stretch/>
        </p:blipFill>
        <p:spPr>
          <a:xfrm>
            <a:off x="126288" y="1493075"/>
            <a:ext cx="8891424" cy="30303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/>
          <p:nvPr/>
        </p:nvSpPr>
        <p:spPr>
          <a:xfrm>
            <a:off x="6176825" y="650825"/>
            <a:ext cx="1826400" cy="1137000"/>
          </a:xfrm>
          <a:prstGeom prst="wedgeRoundRectCallout">
            <a:avLst>
              <a:gd fmla="val -21748" name="adj1"/>
              <a:gd fmla="val 69538" name="adj2"/>
              <a:gd fmla="val 0" name="adj3"/>
            </a:avLst>
          </a:prstGeom>
          <a:noFill/>
          <a:ln cap="flat" cmpd="sng" w="38100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FA8DC"/>
                </a:solidFill>
                <a:latin typeface="Economica"/>
                <a:ea typeface="Economica"/>
                <a:cs typeface="Economica"/>
                <a:sym typeface="Economica"/>
              </a:rPr>
              <a:t>We are f</a:t>
            </a:r>
            <a:r>
              <a:rPr b="1" lang="en" sz="1800">
                <a:solidFill>
                  <a:srgbClr val="6FA8DC"/>
                </a:solidFill>
                <a:latin typeface="Economica"/>
                <a:ea typeface="Economica"/>
                <a:cs typeface="Economica"/>
                <a:sym typeface="Economica"/>
              </a:rPr>
              <a:t>ocusing on the first stream in this exhibition.</a:t>
            </a:r>
            <a:endParaRPr b="1" sz="1800">
              <a:solidFill>
                <a:srgbClr val="6FA8DC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expecting the t-SNE plot our algorithm is creating to show different clusters of facial data analysis for artists with </a:t>
            </a:r>
            <a:r>
              <a:rPr lang="en"/>
              <a:t>different</a:t>
            </a:r>
            <a:r>
              <a:rPr lang="en"/>
              <a:t> styles with the following evaluation matrices: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more scattered the clusters are, the smaller the </a:t>
            </a:r>
            <a:r>
              <a:rPr lang="en"/>
              <a:t>similarity correlation</a:t>
            </a:r>
            <a:r>
              <a:rPr lang="en"/>
              <a:t> between the compared clusters 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more united one specific cluster is, the higher the similarity correlation within this one cluster 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15540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r>
              <a:rPr lang="en" sz="3000"/>
              <a:t>(demonstration of 3d reconstruction software)</a:t>
            </a:r>
            <a:endParaRPr sz="3000"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5425" y="990325"/>
            <a:ext cx="3355325" cy="388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 rotWithShape="1">
          <a:blip r:embed="rId4">
            <a:alphaModFix/>
          </a:blip>
          <a:srcRect b="1104" l="0" r="0" t="1114"/>
          <a:stretch/>
        </p:blipFill>
        <p:spPr>
          <a:xfrm>
            <a:off x="2997152" y="1020100"/>
            <a:ext cx="3149685" cy="382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986688"/>
            <a:ext cx="2906250" cy="3823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205150"/>
            <a:ext cx="75642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implemented our program in google </a:t>
            </a:r>
            <a:r>
              <a:rPr lang="en"/>
              <a:t>colab notebook with Python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face Recognition &amp; 3d reconstruction software we used is from: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https://github.com/cleardusk/3DDFA_V2.git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have attached the link for our colab notebook with all our technical implementation available and detailed guide on how to run our program in the following slide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Run Our Google Colab Notebook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folder containing Datasets and colab notebook: </a:t>
            </a:r>
            <a:r>
              <a:rPr lang="en" u="sng">
                <a:solidFill>
                  <a:schemeClr val="hlink"/>
                </a:solidFill>
                <a:hlinkClick r:id="rId3"/>
              </a:rPr>
              <a:t>CIS1070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Click on the link above, then click on “CIS1070” on the upper left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Choose “Add shortcut to Drive” and then choose “My Drive”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Go to the folder “colab_final”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Open the google colab notebook file “cis1070_final_project.ipynb”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Go to “file”→ “save a copy in drive”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Run all the code in the copied file and change perplexity (grid [20]), artists(grid [7]) as you like to see different results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5925" y="2101750"/>
            <a:ext cx="2350050" cy="4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based on different perplexity number</a:t>
            </a:r>
            <a:endParaRPr/>
          </a:p>
        </p:txBody>
      </p:sp>
      <p:sp>
        <p:nvSpPr>
          <p:cNvPr id="118" name="Google Shape;118;p21"/>
          <p:cNvSpPr txBox="1"/>
          <p:nvPr>
            <p:ph idx="1" type="body"/>
          </p:nvPr>
        </p:nvSpPr>
        <p:spPr>
          <a:xfrm>
            <a:off x="311700" y="13759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based out analysis on </a:t>
            </a:r>
            <a:r>
              <a:rPr lang="en"/>
              <a:t> t-SNE and we used the following parameters to analyze t-SNE plot which includes perplexity number and n = 3000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750" y="2343600"/>
            <a:ext cx="7986501" cy="223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